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B03638-632C-4BE2-882A-1F3F997BF18E}" v="238" dt="2022-04-12T12:19:24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9339-D02B-483C-8DFF-AAC0EC9FEE26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10DD-EA7A-4C33-84B3-371C35013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78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9339-D02B-483C-8DFF-AAC0EC9FEE26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10DD-EA7A-4C33-84B3-371C35013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38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9339-D02B-483C-8DFF-AAC0EC9FEE26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10DD-EA7A-4C33-84B3-371C35013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71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9339-D02B-483C-8DFF-AAC0EC9FEE26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10DD-EA7A-4C33-84B3-371C35013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90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9339-D02B-483C-8DFF-AAC0EC9FEE26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10DD-EA7A-4C33-84B3-371C35013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03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9339-D02B-483C-8DFF-AAC0EC9FEE26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10DD-EA7A-4C33-84B3-371C35013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48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9339-D02B-483C-8DFF-AAC0EC9FEE26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10DD-EA7A-4C33-84B3-371C35013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07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9339-D02B-483C-8DFF-AAC0EC9FEE26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10DD-EA7A-4C33-84B3-371C35013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60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9339-D02B-483C-8DFF-AAC0EC9FEE26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10DD-EA7A-4C33-84B3-371C35013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5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9339-D02B-483C-8DFF-AAC0EC9FEE26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10DD-EA7A-4C33-84B3-371C35013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16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9339-D02B-483C-8DFF-AAC0EC9FEE26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10DD-EA7A-4C33-84B3-371C35013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85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C9339-D02B-483C-8DFF-AAC0EC9FEE26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A10DD-EA7A-4C33-84B3-371C35013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50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eg"/><Relationship Id="rId3" Type="http://schemas.openxmlformats.org/officeDocument/2006/relationships/hyperlink" Target="http://www.ecoledefaune.org/" TargetMode="External"/><Relationship Id="rId7" Type="http://schemas.openxmlformats.org/officeDocument/2006/relationships/hyperlink" Target="mailto:bhottano@yahoo.fr" TargetMode="External"/><Relationship Id="rId12" Type="http://schemas.openxmlformats.org/officeDocument/2006/relationships/image" Target="../media/image6.jpeg"/><Relationship Id="rId2" Type="http://schemas.openxmlformats.org/officeDocument/2006/relationships/hyperlink" Target="mailto:ecoledefaune@yahoo.fr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nyanguem@gmail.com" TargetMode="External"/><Relationship Id="rId11" Type="http://schemas.openxmlformats.org/officeDocument/2006/relationships/image" Target="../media/image5.jpeg"/><Relationship Id="rId5" Type="http://schemas.openxmlformats.org/officeDocument/2006/relationships/hyperlink" Target="mailto:mbabale@yahoo.fr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7235698B-A2CC-4505-B98D-EE75A86390C0}"/>
              </a:ext>
            </a:extLst>
          </p:cNvPr>
          <p:cNvSpPr txBox="1"/>
          <p:nvPr/>
        </p:nvSpPr>
        <p:spPr>
          <a:xfrm>
            <a:off x="1672801" y="5909226"/>
            <a:ext cx="5798398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350" b="1" dirty="0"/>
              <a:t>             ADRESSE				           CONTACTS</a:t>
            </a:r>
          </a:p>
          <a:p>
            <a:r>
              <a:rPr lang="fr-FR" sz="1050" b="1" dirty="0"/>
              <a:t>                Ecole de Faune de Garoua, 			      </a:t>
            </a:r>
            <a:r>
              <a:rPr lang="fr-FR" sz="1050" dirty="0"/>
              <a:t>+237 699565609; 696116702</a:t>
            </a:r>
            <a:endParaRPr lang="fr-FR" sz="1050" b="1" dirty="0"/>
          </a:p>
          <a:p>
            <a:r>
              <a:rPr lang="fr-FR" sz="1050" b="1" dirty="0"/>
              <a:t>	 BP 271 Garoua, Cameroun</a:t>
            </a:r>
            <a:r>
              <a:rPr lang="de-DE" sz="1050" dirty="0"/>
              <a:t>               	               E-Mail:</a:t>
            </a:r>
            <a:r>
              <a:rPr lang="fr-FR" sz="1050" dirty="0">
                <a:hlinkClick r:id="rId2"/>
              </a:rPr>
              <a:t> ecoledefaune@yahoo.fr</a:t>
            </a:r>
            <a:r>
              <a:rPr lang="fr-FR" sz="1050" dirty="0"/>
              <a:t> </a:t>
            </a:r>
            <a:endParaRPr lang="de-DE" sz="1050" dirty="0"/>
          </a:p>
          <a:p>
            <a:r>
              <a:rPr lang="de-DE" sz="1050" dirty="0"/>
              <a:t>	 </a:t>
            </a:r>
            <a:r>
              <a:rPr lang="de-DE" sz="1050" dirty="0">
                <a:hlinkClick r:id="rId3"/>
              </a:rPr>
              <a:t>www.ecoledefaune.org</a:t>
            </a:r>
            <a:r>
              <a:rPr lang="de-DE" sz="1050" dirty="0"/>
              <a:t> 			</a:t>
            </a:r>
            <a:endParaRPr lang="fr-FR" sz="1050" b="1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BB9AC9C0-A45F-419C-94E1-FC38BD4C23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r="5180" b="11717"/>
          <a:stretch/>
        </p:blipFill>
        <p:spPr>
          <a:xfrm>
            <a:off x="2464554" y="3015121"/>
            <a:ext cx="4206920" cy="2765657"/>
          </a:xfrm>
          <a:prstGeom prst="rect">
            <a:avLst/>
          </a:prstGeom>
          <a:effectLst>
            <a:softEdge rad="38100"/>
          </a:effectLst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4F8AA6A3-A621-4308-92FF-825373FB1317}"/>
              </a:ext>
            </a:extLst>
          </p:cNvPr>
          <p:cNvCxnSpPr>
            <a:cxnSpLocks/>
          </p:cNvCxnSpPr>
          <p:nvPr/>
        </p:nvCxnSpPr>
        <p:spPr>
          <a:xfrm>
            <a:off x="25365" y="1378655"/>
            <a:ext cx="9118636" cy="6161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4E67FF21-A347-4DFC-80CA-FAF443F98B08}"/>
              </a:ext>
            </a:extLst>
          </p:cNvPr>
          <p:cNvGrpSpPr/>
          <p:nvPr/>
        </p:nvGrpSpPr>
        <p:grpSpPr>
          <a:xfrm>
            <a:off x="259605" y="1676487"/>
            <a:ext cx="2300288" cy="1065579"/>
            <a:chOff x="259605" y="1731907"/>
            <a:chExt cx="2300288" cy="1065579"/>
          </a:xfrm>
        </p:grpSpPr>
        <p:sp>
          <p:nvSpPr>
            <p:cNvPr id="29" name="Vague 28">
              <a:extLst>
                <a:ext uri="{FF2B5EF4-FFF2-40B4-BE49-F238E27FC236}">
                  <a16:creationId xmlns:a16="http://schemas.microsoft.com/office/drawing/2014/main" xmlns="" id="{D127E8BA-696D-4152-A0E2-A7BEBE8795D3}"/>
                </a:ext>
              </a:extLst>
            </p:cNvPr>
            <p:cNvSpPr/>
            <p:nvPr/>
          </p:nvSpPr>
          <p:spPr>
            <a:xfrm>
              <a:off x="259605" y="1731907"/>
              <a:ext cx="2300288" cy="1065579"/>
            </a:xfrm>
            <a:prstGeom prst="wave">
              <a:avLst/>
            </a:prstGeom>
            <a:noFill/>
            <a:ln w="254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52D7221C-5196-4834-A1D1-0761F8632A18}"/>
                </a:ext>
              </a:extLst>
            </p:cNvPr>
            <p:cNvSpPr txBox="1"/>
            <p:nvPr/>
          </p:nvSpPr>
          <p:spPr>
            <a:xfrm>
              <a:off x="371435" y="1940296"/>
              <a:ext cx="2093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En présentiel dans le respect strict des mesures barrières contre COVID-19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D17BE646-6933-4A63-B2F1-814ADEDCC7B8}"/>
              </a:ext>
            </a:extLst>
          </p:cNvPr>
          <p:cNvSpPr txBox="1"/>
          <p:nvPr/>
        </p:nvSpPr>
        <p:spPr>
          <a:xfrm>
            <a:off x="3707192" y="2003964"/>
            <a:ext cx="9933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5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CF6C3A07-576E-458F-8BFA-66EF57DED9BB}"/>
              </a:ext>
            </a:extLst>
          </p:cNvPr>
          <p:cNvSpPr txBox="1"/>
          <p:nvPr/>
        </p:nvSpPr>
        <p:spPr>
          <a:xfrm>
            <a:off x="2869527" y="3356089"/>
            <a:ext cx="3417170" cy="2178481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endParaRPr lang="fr-FR" sz="600" b="1" dirty="0"/>
          </a:p>
          <a:p>
            <a:pPr algn="ctr"/>
            <a:r>
              <a:rPr lang="fr-FR" sz="1400" b="1" dirty="0"/>
              <a:t>4 MODULES :</a:t>
            </a:r>
          </a:p>
          <a:p>
            <a:pPr marL="214313" indent="-214313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fr-FR" sz="1400" b="1" dirty="0"/>
              <a:t>Utilisation des nouveaux outils de suivi- écologique </a:t>
            </a:r>
          </a:p>
          <a:p>
            <a:pPr marL="214313" indent="-214313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fr-FR" sz="1400" b="1" dirty="0"/>
              <a:t>Droits de l’homme en conservation</a:t>
            </a:r>
          </a:p>
          <a:p>
            <a:pPr marL="214313" indent="-214313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fr-FR" sz="1400" b="1" dirty="0"/>
              <a:t>Application de la Convention CITES</a:t>
            </a:r>
          </a:p>
          <a:p>
            <a:pPr marL="214313" indent="-214313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fr-FR" sz="1400" b="1" i="1" dirty="0"/>
              <a:t>One </a:t>
            </a:r>
            <a:r>
              <a:rPr lang="fr-FR" sz="1400" b="1" i="1" dirty="0" err="1"/>
              <a:t>Health</a:t>
            </a:r>
            <a:r>
              <a:rPr lang="fr-FR" sz="1400" b="1" i="1" dirty="0"/>
              <a:t> </a:t>
            </a:r>
            <a:r>
              <a:rPr lang="fr-FR" sz="1400" b="1" dirty="0"/>
              <a:t>et Suivi Zoonose dans les aires protégées</a:t>
            </a:r>
          </a:p>
          <a:p>
            <a:pPr>
              <a:lnSpc>
                <a:spcPct val="112000"/>
              </a:lnSpc>
            </a:pPr>
            <a:endParaRPr lang="fr-FR" sz="600" i="1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4987B1CB-7504-470D-9595-1526B65A19FF}"/>
              </a:ext>
            </a:extLst>
          </p:cNvPr>
          <p:cNvGrpSpPr/>
          <p:nvPr/>
        </p:nvGrpSpPr>
        <p:grpSpPr>
          <a:xfrm>
            <a:off x="3336131" y="1585999"/>
            <a:ext cx="2471738" cy="1263644"/>
            <a:chOff x="3336131" y="1669129"/>
            <a:chExt cx="2471738" cy="1263644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xmlns="" id="{426968C7-E378-43C2-AC19-7B0E4E5E2569}"/>
                </a:ext>
              </a:extLst>
            </p:cNvPr>
            <p:cNvSpPr/>
            <p:nvPr/>
          </p:nvSpPr>
          <p:spPr>
            <a:xfrm>
              <a:off x="3336131" y="2011976"/>
              <a:ext cx="2471738" cy="914636"/>
            </a:xfrm>
            <a:prstGeom prst="round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EC4824FA-AA1B-49F3-B83B-54951AC6FCBF}"/>
                </a:ext>
              </a:extLst>
            </p:cNvPr>
            <p:cNvSpPr txBox="1"/>
            <p:nvPr/>
          </p:nvSpPr>
          <p:spPr>
            <a:xfrm>
              <a:off x="3411141" y="2217192"/>
              <a:ext cx="2336006" cy="715581"/>
            </a:xfrm>
            <a:prstGeom prst="rect">
              <a:avLst/>
            </a:prstGeom>
            <a:noFill/>
            <a:ln cap="rnd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b="1" dirty="0"/>
                <a:t>FORMATION CONTINUE </a:t>
              </a:r>
            </a:p>
            <a:p>
              <a:pPr algn="ctr"/>
              <a:r>
                <a:rPr lang="fr-FR" sz="1350" b="1" dirty="0"/>
                <a:t>DES AGENTS DES SITES ECOFAC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3E95646C-F5EF-4063-85A1-D4F947296846}"/>
                </a:ext>
              </a:extLst>
            </p:cNvPr>
            <p:cNvSpPr txBox="1"/>
            <p:nvPr/>
          </p:nvSpPr>
          <p:spPr>
            <a:xfrm>
              <a:off x="3667173" y="1669129"/>
              <a:ext cx="1802096" cy="507831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50" b="1" dirty="0">
                  <a:solidFill>
                    <a:schemeClr val="bg1"/>
                  </a:solidFill>
                </a:rPr>
                <a:t>1 MOIS</a:t>
              </a:r>
            </a:p>
            <a:p>
              <a:pPr algn="ctr"/>
              <a:r>
                <a:rPr lang="fr-FR" sz="1350" b="1" dirty="0">
                  <a:solidFill>
                    <a:schemeClr val="bg1"/>
                  </a:solidFill>
                </a:rPr>
                <a:t>30 MAI – 24 JUIN 2022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DDBD493E-2E68-4C61-ABEC-2E3C42E71910}"/>
              </a:ext>
            </a:extLst>
          </p:cNvPr>
          <p:cNvGrpSpPr/>
          <p:nvPr/>
        </p:nvGrpSpPr>
        <p:grpSpPr>
          <a:xfrm>
            <a:off x="6529347" y="1725421"/>
            <a:ext cx="2471738" cy="2956255"/>
            <a:chOff x="6530912" y="2146810"/>
            <a:chExt cx="2362109" cy="2685883"/>
          </a:xfrm>
        </p:grpSpPr>
        <p:sp>
          <p:nvSpPr>
            <p:cNvPr id="30" name="Parchemin : vertical 29">
              <a:extLst>
                <a:ext uri="{FF2B5EF4-FFF2-40B4-BE49-F238E27FC236}">
                  <a16:creationId xmlns:a16="http://schemas.microsoft.com/office/drawing/2014/main" xmlns="" id="{05AC6282-8A0B-4708-AC23-1727C03E232D}"/>
                </a:ext>
              </a:extLst>
            </p:cNvPr>
            <p:cNvSpPr/>
            <p:nvPr/>
          </p:nvSpPr>
          <p:spPr>
            <a:xfrm>
              <a:off x="6530912" y="2146810"/>
              <a:ext cx="2362109" cy="2493696"/>
            </a:xfrm>
            <a:prstGeom prst="verticalScroll">
              <a:avLst/>
            </a:prstGeom>
            <a:solidFill>
              <a:srgbClr val="92D050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xmlns="" id="{EC7E6F1D-3DFD-404C-9008-344C6E705423}"/>
                </a:ext>
              </a:extLst>
            </p:cNvPr>
            <p:cNvSpPr txBox="1"/>
            <p:nvPr/>
          </p:nvSpPr>
          <p:spPr>
            <a:xfrm>
              <a:off x="6818455" y="2455119"/>
              <a:ext cx="1921171" cy="2377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/>
                <a:t>Envoyez votre dossier avant le </a:t>
              </a:r>
              <a:r>
                <a:rPr lang="fr-FR" sz="1350" b="1" dirty="0">
                  <a:solidFill>
                    <a:srgbClr val="FF0000"/>
                  </a:solidFill>
                </a:rPr>
                <a:t>02 mai 2022  </a:t>
              </a:r>
              <a:r>
                <a:rPr lang="fr-FR" sz="1350" dirty="0"/>
                <a:t>par email à </a:t>
              </a:r>
              <a:r>
                <a:rPr lang="fr-FR" sz="1350" dirty="0">
                  <a:hlinkClick r:id="rId2"/>
                </a:rPr>
                <a:t>ecoledefaune@yahoo.fr</a:t>
              </a:r>
              <a:r>
                <a:rPr lang="fr-FR" sz="1350" dirty="0"/>
                <a:t> en copiant </a:t>
              </a:r>
              <a:r>
                <a:rPr lang="fr-FR" sz="1350" dirty="0">
                  <a:hlinkClick r:id="rId5"/>
                </a:rPr>
                <a:t>mbabale@yahoo.fr</a:t>
              </a:r>
              <a:r>
                <a:rPr lang="fr-FR" sz="1350" dirty="0"/>
                <a:t>, </a:t>
              </a:r>
              <a:r>
                <a:rPr lang="fr-FR" sz="1350" dirty="0">
                  <a:hlinkClick r:id="rId6"/>
                </a:rPr>
                <a:t>anyanguem@gmail.com</a:t>
              </a:r>
              <a:r>
                <a:rPr lang="fr-FR" sz="1350" dirty="0"/>
                <a:t> et </a:t>
              </a:r>
              <a:r>
                <a:rPr lang="fr-FR" sz="1350" dirty="0">
                  <a:hlinkClick r:id="rId7"/>
                </a:rPr>
                <a:t>bhottano@yahoo.fr</a:t>
              </a:r>
              <a:endParaRPr lang="fr-FR" sz="1350" dirty="0"/>
            </a:p>
            <a:p>
              <a:r>
                <a:rPr lang="fr-FR" sz="1350" dirty="0"/>
                <a:t>Trouvez plus des informations sur www.ecoledefaune.org</a:t>
              </a: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BB9ABBA2-0822-4BAF-BB73-C2FF12BA502C}"/>
              </a:ext>
            </a:extLst>
          </p:cNvPr>
          <p:cNvSpPr txBox="1"/>
          <p:nvPr/>
        </p:nvSpPr>
        <p:spPr>
          <a:xfrm>
            <a:off x="294424" y="3019508"/>
            <a:ext cx="1933206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CIBLES: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Agents de</a:t>
            </a:r>
            <a:endParaRPr lang="fr-FR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RF du Dja ● PN du Faro ● PN Lopé ● PN Waka ● Aire marine de Mayumba ● AP de Bamingui-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</a:rPr>
              <a:t>Bangoran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 ● Zone de Chinko ● AP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</a:rPr>
              <a:t>Dzanga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-Sangha ● Domaine de Chasse de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</a:rPr>
              <a:t>Bili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-Uélé ● PN de la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</a:rPr>
              <a:t>Garamba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 ● PN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</a:rPr>
              <a:t>Odzala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 ● PN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</a:rPr>
              <a:t>Nouabalé-Ndoki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 ● Zone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</a:rPr>
              <a:t>Etic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 ● RF Ouadi Rimé-Ouadi Achim ● Zone de l’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</a:rPr>
              <a:t>Aouk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 ● PN d’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</a:rPr>
              <a:t>Ôbo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 Principe ● PN d’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</a:rPr>
              <a:t>Ôbo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 Sao Tome </a:t>
            </a:r>
          </a:p>
          <a:p>
            <a:endParaRPr lang="fr-FR" sz="135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CB7DB963-D1F6-48A6-911C-86F505377E40}"/>
              </a:ext>
            </a:extLst>
          </p:cNvPr>
          <p:cNvSpPr txBox="1"/>
          <p:nvPr/>
        </p:nvSpPr>
        <p:spPr>
          <a:xfrm>
            <a:off x="6836318" y="4613212"/>
            <a:ext cx="2057771" cy="1015663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Bourse </a:t>
            </a:r>
            <a:r>
              <a:rPr lang="fr-FR" sz="1200" b="1">
                <a:solidFill>
                  <a:schemeClr val="accent1">
                    <a:lumMod val="75000"/>
                  </a:schemeClr>
                </a:solidFill>
              </a:rPr>
              <a:t>inclus Repas -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hébergement - Frais de voyage - Connexion internet - Supports de formation - Certificat</a:t>
            </a:r>
            <a:endParaRPr lang="fr-FR" sz="13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xmlns="" id="{7BD9D1E5-23CA-4E26-A2E6-47B4D8943C6D}"/>
              </a:ext>
            </a:extLst>
          </p:cNvPr>
          <p:cNvCxnSpPr>
            <a:cxnSpLocks/>
          </p:cNvCxnSpPr>
          <p:nvPr/>
        </p:nvCxnSpPr>
        <p:spPr>
          <a:xfrm>
            <a:off x="4572337" y="6029553"/>
            <a:ext cx="0" cy="58918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79721E30-8B44-4463-A5F1-2EEFE2383A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2361" y="6154702"/>
            <a:ext cx="189308" cy="16636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2005B50E-2E55-4B63-A96A-9FA69A4D232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094" t="1" r="-1" b="3191"/>
          <a:stretch/>
        </p:blipFill>
        <p:spPr>
          <a:xfrm>
            <a:off x="1810821" y="6129404"/>
            <a:ext cx="257972" cy="350381"/>
          </a:xfrm>
          <a:prstGeom prst="rect">
            <a:avLst/>
          </a:prstGeom>
        </p:spPr>
      </p:pic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xmlns="" id="{29BE8625-A957-447B-8B23-8DE7332CBA43}"/>
              </a:ext>
            </a:extLst>
          </p:cNvPr>
          <p:cNvSpPr/>
          <p:nvPr/>
        </p:nvSpPr>
        <p:spPr>
          <a:xfrm>
            <a:off x="294424" y="2932772"/>
            <a:ext cx="1869447" cy="2762183"/>
          </a:xfrm>
          <a:prstGeom prst="round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xmlns="" id="{A3940DF7-2A45-44E0-AC34-A90B15EAF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797" y="116359"/>
            <a:ext cx="1109164" cy="110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e 12">
            <a:extLst>
              <a:ext uri="{FF2B5EF4-FFF2-40B4-BE49-F238E27FC236}">
                <a16:creationId xmlns:a16="http://schemas.microsoft.com/office/drawing/2014/main" xmlns="" id="{E53085BD-84B4-4198-9DAD-10B829A7936E}"/>
              </a:ext>
            </a:extLst>
          </p:cNvPr>
          <p:cNvGrpSpPr>
            <a:grpSpLocks/>
          </p:cNvGrpSpPr>
          <p:nvPr/>
        </p:nvGrpSpPr>
        <p:grpSpPr bwMode="auto">
          <a:xfrm>
            <a:off x="6482961" y="151105"/>
            <a:ext cx="2564509" cy="1038429"/>
            <a:chOff x="0" y="0"/>
            <a:chExt cx="28035" cy="9274"/>
          </a:xfrm>
        </p:grpSpPr>
        <p:pic>
          <p:nvPicPr>
            <p:cNvPr id="32" name="Picture 3" descr="ELdZ_ml_cmyk_fr">
              <a:extLst>
                <a:ext uri="{FF2B5EF4-FFF2-40B4-BE49-F238E27FC236}">
                  <a16:creationId xmlns:a16="http://schemas.microsoft.com/office/drawing/2014/main" xmlns="" id="{CE690DC8-2F32-4C3A-8337-A70BED0AD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41" b="11179"/>
            <a:stretch>
              <a:fillRect/>
            </a:stretch>
          </p:blipFill>
          <p:spPr bwMode="auto">
            <a:xfrm>
              <a:off x="0" y="0"/>
              <a:ext cx="16217" cy="9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4" descr="gizlogo-unternehmen-fr-mis-en-oeuvre-rgb-72">
              <a:extLst>
                <a:ext uri="{FF2B5EF4-FFF2-40B4-BE49-F238E27FC236}">
                  <a16:creationId xmlns:a16="http://schemas.microsoft.com/office/drawing/2014/main" xmlns="" id="{E4C68ED8-3EBD-437A-9D81-1A201EE3F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3" y="1452"/>
              <a:ext cx="14492" cy="7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0" name="Image 7" descr="EFG logo BEST">
            <a:extLst>
              <a:ext uri="{FF2B5EF4-FFF2-40B4-BE49-F238E27FC236}">
                <a16:creationId xmlns:a16="http://schemas.microsoft.com/office/drawing/2014/main" xmlns="" id="{44232449-8295-4398-854A-0740A17ED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11" y="135343"/>
            <a:ext cx="1139472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e 5">
            <a:extLst>
              <a:ext uri="{FF2B5EF4-FFF2-40B4-BE49-F238E27FC236}">
                <a16:creationId xmlns:a16="http://schemas.microsoft.com/office/drawing/2014/main" xmlns="" id="{610CE605-567D-42B4-8C4C-18028D58EF52}"/>
              </a:ext>
            </a:extLst>
          </p:cNvPr>
          <p:cNvGrpSpPr>
            <a:grpSpLocks/>
          </p:cNvGrpSpPr>
          <p:nvPr/>
        </p:nvGrpSpPr>
        <p:grpSpPr bwMode="auto">
          <a:xfrm>
            <a:off x="96095" y="140142"/>
            <a:ext cx="1707392" cy="1183534"/>
            <a:chOff x="503" y="-627"/>
            <a:chExt cx="16668" cy="13262"/>
          </a:xfrm>
        </p:grpSpPr>
        <p:pic>
          <p:nvPicPr>
            <p:cNvPr id="39" name="Picture 8" descr="http://europa.eu/about-eu/basic-information/symbols/images/flag_yellow_low.jpg">
              <a:extLst>
                <a:ext uri="{FF2B5EF4-FFF2-40B4-BE49-F238E27FC236}">
                  <a16:creationId xmlns:a16="http://schemas.microsoft.com/office/drawing/2014/main" xmlns="" id="{6A9AC467-4C02-4D8C-81FA-3221B97F6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" y="-627"/>
              <a:ext cx="14478" cy="9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Zone de texte 4">
              <a:extLst>
                <a:ext uri="{FF2B5EF4-FFF2-40B4-BE49-F238E27FC236}">
                  <a16:creationId xmlns:a16="http://schemas.microsoft.com/office/drawing/2014/main" xmlns="" id="{3BE405D8-0100-47E5-B841-D5B005FFE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" y="9397"/>
              <a:ext cx="16668" cy="32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de-DE" sz="700" b="1" i="0" u="none" strike="noStrike" cap="none" normalizeH="0" baseline="0" dirty="0">
                  <a:ln>
                    <a:noFill/>
                  </a:ln>
                  <a:solidFill>
                    <a:srgbClr val="2F549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 Cofinancé par l’Union Européenne</a:t>
              </a:r>
              <a:endParaRPr kumimoji="0" lang="fr-FR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31" name="Image 14">
            <a:extLst>
              <a:ext uri="{FF2B5EF4-FFF2-40B4-BE49-F238E27FC236}">
                <a16:creationId xmlns:a16="http://schemas.microsoft.com/office/drawing/2014/main" xmlns="" id="{7305D524-7F51-403E-9589-13A17CE4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97" y="139709"/>
            <a:ext cx="1030472" cy="10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 19">
            <a:extLst>
              <a:ext uri="{FF2B5EF4-FFF2-40B4-BE49-F238E27FC236}">
                <a16:creationId xmlns:a16="http://schemas.microsoft.com/office/drawing/2014/main" xmlns="" id="{7EFA69EB-2944-4D7E-8759-7B9F5E166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r="967"/>
          <a:stretch>
            <a:fillRect/>
          </a:stretch>
        </p:blipFill>
        <p:spPr bwMode="auto">
          <a:xfrm>
            <a:off x="1625522" y="227012"/>
            <a:ext cx="1338426" cy="8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18">
            <a:extLst>
              <a:ext uri="{FF2B5EF4-FFF2-40B4-BE49-F238E27FC236}">
                <a16:creationId xmlns:a16="http://schemas.microsoft.com/office/drawing/2014/main" xmlns="" id="{9FE4A1FA-F997-4BC6-AB7A-67C98B76E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869" y="360551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3624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9E0F4F2BD673458025345C9662899C" ma:contentTypeVersion="13" ma:contentTypeDescription="Ein neues Dokument erstellen." ma:contentTypeScope="" ma:versionID="c9c4ad937c246cd31346382df27f8b1a">
  <xsd:schema xmlns:xsd="http://www.w3.org/2001/XMLSchema" xmlns:xs="http://www.w3.org/2001/XMLSchema" xmlns:p="http://schemas.microsoft.com/office/2006/metadata/properties" xmlns:ns3="123c04c5-cb4d-43d5-8709-064f4194cb7e" xmlns:ns4="d620cf01-fb70-44df-879a-5961942c1f92" targetNamespace="http://schemas.microsoft.com/office/2006/metadata/properties" ma:root="true" ma:fieldsID="389b17bf3f9c8300f2c8381ea446d63b" ns3:_="" ns4:_="">
    <xsd:import namespace="123c04c5-cb4d-43d5-8709-064f4194cb7e"/>
    <xsd:import namespace="d620cf01-fb70-44df-879a-5961942c1f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c04c5-cb4d-43d5-8709-064f4194cb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0cf01-fb70-44df-879a-5961942c1f9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DEEF3F-2846-41C5-B6FE-76345FFD5B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3c04c5-cb4d-43d5-8709-064f4194cb7e"/>
    <ds:schemaRef ds:uri="d620cf01-fb70-44df-879a-5961942c1f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C8FA79-B8DA-484F-A32D-FB7CF67B5E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563577-4576-4ADE-BD30-435E5D587D5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620cf01-fb70-44df-879a-5961942c1f92"/>
    <ds:schemaRef ds:uri="123c04c5-cb4d-43d5-8709-064f4194cb7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170</Words>
  <Application>Microsoft Office PowerPoint</Application>
  <PresentationFormat>Affichage à l'écran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Julia Metsio</dc:creator>
  <cp:lastModifiedBy>BABALE MICHEL</cp:lastModifiedBy>
  <cp:revision>39</cp:revision>
  <dcterms:created xsi:type="dcterms:W3CDTF">2022-04-07T07:55:18Z</dcterms:created>
  <dcterms:modified xsi:type="dcterms:W3CDTF">2022-04-14T14:48:43Z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0x010100D69E0F4F2BD673458025345C9662899C</vt:lpwstr>
  </property>
</Properties>
</file>